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notesMasterIdLst>
    <p:notesMasterId r:id="rId15"/>
  </p:notesMasterIdLst>
  <p:sldIdLst>
    <p:sldId id="256" r:id="rId2"/>
    <p:sldId id="266" r:id="rId3"/>
    <p:sldId id="268" r:id="rId4"/>
    <p:sldId id="267" r:id="rId5"/>
    <p:sldId id="258" r:id="rId6"/>
    <p:sldId id="257" r:id="rId7"/>
    <p:sldId id="264" r:id="rId8"/>
    <p:sldId id="265" r:id="rId9"/>
    <p:sldId id="259" r:id="rId10"/>
    <p:sldId id="269" r:id="rId11"/>
    <p:sldId id="260" r:id="rId12"/>
    <p:sldId id="261" r:id="rId13"/>
    <p:sldId id="262" r:id="rId14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606" autoAdjust="0"/>
  </p:normalViewPr>
  <p:slideViewPr>
    <p:cSldViewPr>
      <p:cViewPr varScale="1">
        <p:scale>
          <a:sx n="55" d="100"/>
          <a:sy n="55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hr-H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hr-H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hr-H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4D0528E-F967-40E2-A07C-63C05360A5FF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7269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5420C-6674-4ACD-8568-823364947CD1}" type="slidenum">
              <a:rPr lang="hr-HR"/>
              <a:pPr/>
              <a:t>1</a:t>
            </a:fld>
            <a:endParaRPr lang="hr-H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Učenje je složena aktivnost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0528E-F967-40E2-A07C-63C05360A5FF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1497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0528E-F967-40E2-A07C-63C05360A5FF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364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75303F-9333-480A-9A5C-F8E6466DF7B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0CC9-8811-477A-92DE-9EF6D84500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3224D9-BCE8-41E2-B0DD-B2EEAC2720C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852989-8ED4-46C3-BC19-1B4F75564AF9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1862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670747-D153-44D9-AA19-87F445DB14CF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1958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F0F777-BB7C-4101-9F22-CA0D268BDDC4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838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02CD760-7991-4A4F-A1D0-1D5DCA6FB01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9FCEAD-D7BA-444F-9023-5095E71EB1F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0A64-EFCD-4F9E-AFB9-B9681393B8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EE1C00F-85AA-48AF-B656-7DB7A96B234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5EEB186-3293-47DA-9794-568A40085F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8D03BA-CAA2-44C9-80AE-CD9A284C05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36F8E3-2B6B-432C-A82D-261D00345BC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845EE03-EAE6-4BA2-A2A3-C84D5FC0DE2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7F1520-9F48-4984-8869-B51CD2D997D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260350"/>
            <a:ext cx="8229600" cy="1384300"/>
          </a:xfrm>
        </p:spPr>
        <p:txBody>
          <a:bodyPr/>
          <a:lstStyle/>
          <a:p>
            <a:r>
              <a:rPr lang="hr-HR" dirty="0"/>
              <a:t>Kako </a:t>
            </a:r>
            <a:r>
              <a:rPr lang="hr-HR" dirty="0" smtClean="0"/>
              <a:t>učiti?</a:t>
            </a:r>
            <a:endParaRPr lang="hr-HR" dirty="0"/>
          </a:p>
        </p:txBody>
      </p:sp>
      <p:pic>
        <p:nvPicPr>
          <p:cNvPr id="2062" name="Picture 14" descr="connected_wizar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970333">
            <a:off x="900113" y="1844675"/>
            <a:ext cx="3095625" cy="2447925"/>
          </a:xfrm>
        </p:spPr>
      </p:pic>
      <p:pic>
        <p:nvPicPr>
          <p:cNvPr id="2059" name="Picture 11" descr="j019538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4213" y="2090738"/>
            <a:ext cx="1795462" cy="1666875"/>
          </a:xfrm>
        </p:spPr>
      </p:pic>
      <p:pic>
        <p:nvPicPr>
          <p:cNvPr id="2058" name="Picture 10" descr="j0295241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8363" y="4570413"/>
            <a:ext cx="676275" cy="909637"/>
          </a:xfrm>
        </p:spPr>
      </p:pic>
      <p:pic>
        <p:nvPicPr>
          <p:cNvPr id="2060" name="Picture 12" descr="j021672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7250" y="4191000"/>
            <a:ext cx="1450975" cy="1658938"/>
          </a:xfrm>
        </p:spPr>
      </p:pic>
      <p:sp>
        <p:nvSpPr>
          <p:cNvPr id="2" name="AutoShape 2" descr="https://scontent-a.xx.fbcdn.net/hphotos-xaf1/v/t1.0-9/401399_10150533119632217_24733692_n.jpg?oh=5042c1fc483a9cb428f4bb07fc62f184&amp;oe=5546709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ucenje-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280920" cy="638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8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/>
              <a:t>Savjeti roditeljima</a:t>
            </a:r>
            <a:br>
              <a:rPr lang="hr-HR" sz="4000" dirty="0"/>
            </a:br>
            <a:endParaRPr lang="hr-HR" sz="40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96975"/>
            <a:ext cx="8229600" cy="4822825"/>
          </a:xfrm>
        </p:spPr>
        <p:txBody>
          <a:bodyPr/>
          <a:lstStyle/>
          <a:p>
            <a:pPr marL="609600" indent="-609600"/>
            <a:r>
              <a:rPr lang="hr-HR" dirty="0"/>
              <a:t>Napadajmo problem, a ne dijete.</a:t>
            </a:r>
          </a:p>
          <a:p>
            <a:pPr marL="609600" indent="-609600"/>
            <a:r>
              <a:rPr lang="hr-HR" dirty="0"/>
              <a:t>Ljutnja nije rješenje. Loše ocjene su pokazatelji problema a ne lošeg djeteta.</a:t>
            </a:r>
          </a:p>
          <a:p>
            <a:pPr marL="609600" indent="-609600">
              <a:buFontTx/>
              <a:buAutoNum type="arabicPeriod"/>
            </a:pPr>
            <a:endParaRPr lang="hr-H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04" y="3284984"/>
            <a:ext cx="5690639" cy="237868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0350"/>
            <a:ext cx="8229600" cy="6408738"/>
          </a:xfrm>
        </p:spPr>
        <p:txBody>
          <a:bodyPr/>
          <a:lstStyle/>
          <a:p>
            <a:pPr>
              <a:buFontTx/>
              <a:buNone/>
            </a:pPr>
            <a:r>
              <a:rPr lang="vi-VN" dirty="0"/>
              <a:t>Rješavajmo problem i izgrađujmo povjerenje: </a:t>
            </a:r>
          </a:p>
          <a:p>
            <a:pPr>
              <a:buFontTx/>
              <a:buNone/>
            </a:pPr>
            <a:r>
              <a:rPr lang="hr-HR" dirty="0" smtClean="0"/>
              <a:t>1.</a:t>
            </a:r>
            <a:r>
              <a:rPr lang="vi-VN" dirty="0" smtClean="0"/>
              <a:t>SMIRITE </a:t>
            </a:r>
            <a:r>
              <a:rPr lang="vi-VN" dirty="0"/>
              <a:t>SE</a:t>
            </a:r>
          </a:p>
          <a:p>
            <a:pPr>
              <a:buFontTx/>
              <a:buNone/>
            </a:pPr>
            <a:r>
              <a:rPr lang="hr-HR" dirty="0" smtClean="0"/>
              <a:t>2.</a:t>
            </a:r>
            <a:r>
              <a:rPr lang="vi-VN" dirty="0" smtClean="0"/>
              <a:t>POHVALITE </a:t>
            </a:r>
            <a:r>
              <a:rPr lang="vi-VN" dirty="0"/>
              <a:t>DIJETE (BUDITE KREATIVNI I POZITIVNI)</a:t>
            </a:r>
          </a:p>
          <a:p>
            <a:pPr>
              <a:buFontTx/>
              <a:buNone/>
            </a:pPr>
            <a:r>
              <a:rPr lang="hr-HR" dirty="0" smtClean="0"/>
              <a:t>3</a:t>
            </a:r>
            <a:r>
              <a:rPr lang="hr-HR" dirty="0"/>
              <a:t>. SJEDNITE S DJETETOM.</a:t>
            </a:r>
          </a:p>
          <a:p>
            <a:pPr>
              <a:buFontTx/>
              <a:buNone/>
            </a:pPr>
            <a:r>
              <a:rPr lang="hr-HR" dirty="0"/>
              <a:t>4. BUDITE STRPLJIVI.</a:t>
            </a:r>
          </a:p>
          <a:p>
            <a:pPr>
              <a:buFontTx/>
              <a:buNone/>
            </a:pPr>
            <a:r>
              <a:rPr lang="hr-HR" dirty="0"/>
              <a:t>5. PITAJTE DIJETE KAKO MU MOŽETE POMOĆI.</a:t>
            </a:r>
          </a:p>
          <a:p>
            <a:pPr>
              <a:buFontTx/>
              <a:buNone/>
            </a:pPr>
            <a:r>
              <a:rPr lang="hr-HR" dirty="0"/>
              <a:t>6. RAZGOVARAJTE S NASTAVNICIMA.</a:t>
            </a:r>
          </a:p>
          <a:p>
            <a:pPr>
              <a:buFontTx/>
              <a:buNone/>
            </a:pPr>
            <a:r>
              <a:rPr lang="hr-HR" dirty="0"/>
              <a:t>7. NAPRAVITE PLAN AKCIJE </a:t>
            </a:r>
            <a:r>
              <a:rPr lang="hr-HR" dirty="0" smtClean="0"/>
              <a:t>ZAJEDNO  </a:t>
            </a:r>
            <a:r>
              <a:rPr lang="hr-HR" dirty="0"/>
              <a:t>S DJETETOM.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12875"/>
            <a:ext cx="8229600" cy="865188"/>
          </a:xfrm>
        </p:spPr>
        <p:txBody>
          <a:bodyPr>
            <a:normAutofit fontScale="90000"/>
          </a:bodyPr>
          <a:lstStyle/>
          <a:p>
            <a:r>
              <a:rPr lang="hr-HR" sz="4000"/>
              <a:t>Pripremila: Andrijana Fabijanić,         dipl. psiholog, prof.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60350"/>
            <a:ext cx="8229600" cy="5835650"/>
          </a:xfrm>
        </p:spPr>
        <p:txBody>
          <a:bodyPr/>
          <a:lstStyle/>
          <a:p>
            <a:r>
              <a:rPr lang="hr-HR" sz="4400"/>
              <a:t>HVALA NA PAŽNJI !</a:t>
            </a:r>
          </a:p>
          <a:p>
            <a:endParaRPr lang="hr-HR" sz="4400"/>
          </a:p>
          <a:p>
            <a:endParaRPr lang="hr-HR" sz="4400"/>
          </a:p>
        </p:txBody>
      </p:sp>
      <p:sp>
        <p:nvSpPr>
          <p:cNvPr id="2" name="AutoShape 2" descr="https://scontent-a.xx.fbcdn.net/hphotos-xaf1/v/t1.0-9/401399_10150533119632217_24733692_n.jpg?oh=5042c1fc483a9cb428f4bb07fc62f184&amp;oe=5546709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scontent-a.xx.fbcdn.net/hphotos-xaf1/v/t1.0-9/401399_10150533119632217_24733692_n.jpg?oh=5042c1fc483a9cb428f4bb07fc62f184&amp;oe=5546709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scontent-a.xx.fbcdn.net/hphotos-xaf1/v/t1.0-9/401399_10150533119632217_24733692_n.jpg?oh=5042c1fc483a9cb428f4bb07fc62f184&amp;oe=5546709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s://scontent-a.xx.fbcdn.net/hphotos-xaf1/v/t1.0-9/401399_10150533119632217_24733692_n.jpg?oh=5042c1fc483a9cb428f4bb07fc62f184&amp;oe=5546709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Image result for learning,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568863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8229600" cy="1343744"/>
          </a:xfrm>
        </p:spPr>
        <p:txBody>
          <a:bodyPr/>
          <a:lstStyle/>
          <a:p>
            <a:r>
              <a:rPr lang="hr-HR" sz="4000" dirty="0"/>
              <a:t>DJEČJI RAZVOJ</a:t>
            </a:r>
            <a:br>
              <a:rPr lang="hr-HR" sz="4000" dirty="0"/>
            </a:br>
            <a:endParaRPr lang="hr-HR" sz="40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727200"/>
            <a:ext cx="4038600" cy="4114800"/>
          </a:xfrm>
        </p:spPr>
        <p:txBody>
          <a:bodyPr/>
          <a:lstStyle/>
          <a:p>
            <a:r>
              <a:rPr lang="hr-HR" sz="2800" dirty="0"/>
              <a:t>Kad te djeca prestanu pitati odakle su došla i počnu muljati o tome kamo odlaze- znaš da rastu.</a:t>
            </a:r>
          </a:p>
        </p:txBody>
      </p:sp>
      <p:pic>
        <p:nvPicPr>
          <p:cNvPr id="32777" name="Picture 9" descr="učenje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25538"/>
            <a:ext cx="4105275" cy="47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Pomoć okoline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hr-HR" sz="2800" dirty="0"/>
              <a:t>Učitelji i roditelji  prirodni </a:t>
            </a:r>
            <a:r>
              <a:rPr lang="hr-HR" sz="2800" dirty="0" smtClean="0"/>
              <a:t>saveznici: žele sretno, uspješno i zadovoljno dijete!</a:t>
            </a:r>
            <a:endParaRPr lang="hr-HR" sz="2800" dirty="0"/>
          </a:p>
        </p:txBody>
      </p:sp>
      <p:pic>
        <p:nvPicPr>
          <p:cNvPr id="3891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988" y="2529974"/>
            <a:ext cx="3351023" cy="2864851"/>
          </a:xfrm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Poticajna odgojna orijentacija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r-HR" sz="2800" dirty="0"/>
              <a:t>Uspješna djeca čiji roditelji: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sz="2800" dirty="0" smtClean="0"/>
              <a:t>-	više </a:t>
            </a:r>
            <a:r>
              <a:rPr lang="hr-HR" sz="2800" dirty="0"/>
              <a:t>sudjeluju s djecom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sz="2800" dirty="0" smtClean="0"/>
              <a:t>potiču </a:t>
            </a:r>
            <a:r>
              <a:rPr lang="hr-HR" sz="2800" dirty="0"/>
              <a:t>ih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sz="2800" dirty="0" smtClean="0"/>
              <a:t>pokazuju </a:t>
            </a:r>
            <a:r>
              <a:rPr lang="hr-HR" sz="2800" dirty="0"/>
              <a:t>puno ljubavi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sz="2800" dirty="0" smtClean="0"/>
              <a:t>manje </a:t>
            </a:r>
            <a:r>
              <a:rPr lang="hr-HR" sz="2800" dirty="0"/>
              <a:t>su restriktivni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sz="2800" dirty="0" smtClean="0"/>
              <a:t>potiču </a:t>
            </a:r>
            <a:r>
              <a:rPr lang="hr-HR" sz="2800" dirty="0"/>
              <a:t>pozitivne stavove prema školi i </a:t>
            </a:r>
            <a:r>
              <a:rPr lang="hr-HR" sz="2800" dirty="0" err="1"/>
              <a:t>intel</a:t>
            </a:r>
            <a:r>
              <a:rPr lang="hr-HR" sz="2800" dirty="0"/>
              <a:t>. vrijednostima</a:t>
            </a:r>
          </a:p>
        </p:txBody>
      </p:sp>
      <p:pic>
        <p:nvPicPr>
          <p:cNvPr id="3482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5" y="1944485"/>
            <a:ext cx="4035829" cy="4035829"/>
          </a:xfrm>
          <a:noFill/>
          <a:ln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Ciljevi učenja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122912" cy="2044824"/>
          </a:xfrm>
        </p:spPr>
        <p:txBody>
          <a:bodyPr/>
          <a:lstStyle/>
          <a:p>
            <a:r>
              <a:rPr lang="hr-HR" dirty="0"/>
              <a:t>Usvajati informacije</a:t>
            </a:r>
          </a:p>
          <a:p>
            <a:r>
              <a:rPr lang="hr-HR" dirty="0"/>
              <a:t>Naučiti kako učiti </a:t>
            </a:r>
          </a:p>
          <a:p>
            <a:r>
              <a:rPr lang="hr-HR" dirty="0" err="1"/>
              <a:t>Zavoliti</a:t>
            </a:r>
            <a:r>
              <a:rPr lang="hr-HR" dirty="0"/>
              <a:t> učenje</a:t>
            </a:r>
          </a:p>
        </p:txBody>
      </p:sp>
      <p:pic>
        <p:nvPicPr>
          <p:cNvPr id="7172" name="Picture 4" descr="j02176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6366">
            <a:off x="5795963" y="3860800"/>
            <a:ext cx="2520950" cy="243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cenj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6233840" cy="483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/>
              <a:t>Čimbenici</a:t>
            </a:r>
            <a:br>
              <a:rPr lang="hr-HR" sz="4000"/>
            </a:br>
            <a:r>
              <a:rPr lang="hr-HR" sz="4000"/>
              <a:t>za uspješno učenje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r-HR" dirty="0"/>
              <a:t>Okolina (stalan prostor, svijetlo, temperatura)</a:t>
            </a:r>
          </a:p>
          <a:p>
            <a:pPr>
              <a:lnSpc>
                <a:spcPct val="90000"/>
              </a:lnSpc>
            </a:pPr>
            <a:r>
              <a:rPr lang="hr-HR" dirty="0"/>
              <a:t>Fiziološki: odmor, pravilna hrana, svjež zrak,dovoljno sna (umjereno TV, komp.)</a:t>
            </a:r>
          </a:p>
          <a:p>
            <a:pPr>
              <a:lnSpc>
                <a:spcPct val="90000"/>
              </a:lnSpc>
            </a:pPr>
            <a:r>
              <a:rPr lang="hr-HR" dirty="0"/>
              <a:t>Motivacijski – poticaji na učenje (nagrade)</a:t>
            </a:r>
          </a:p>
          <a:p>
            <a:pPr>
              <a:lnSpc>
                <a:spcPct val="90000"/>
              </a:lnSpc>
            </a:pPr>
            <a:r>
              <a:rPr lang="hr-HR" dirty="0"/>
              <a:t>Organizacioni (svakodnevno učenje, raspored dnevnih obaveza, sistematsko učenje)</a:t>
            </a:r>
          </a:p>
          <a:p>
            <a:pPr>
              <a:lnSpc>
                <a:spcPct val="90000"/>
              </a:lnSpc>
              <a:buFontTx/>
              <a:buNone/>
            </a:pPr>
            <a:endParaRPr lang="hr-HR" dirty="0"/>
          </a:p>
          <a:p>
            <a:pPr>
              <a:lnSpc>
                <a:spcPct val="90000"/>
              </a:lnSpc>
              <a:buFontTx/>
              <a:buNone/>
            </a:pPr>
            <a:endParaRPr lang="hr-HR" dirty="0"/>
          </a:p>
        </p:txBody>
      </p:sp>
      <p:pic>
        <p:nvPicPr>
          <p:cNvPr id="6148" name="Picture 4" descr="j0299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53136"/>
            <a:ext cx="1165225" cy="19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cenje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21088"/>
            <a:ext cx="3960440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6" grpId="1"/>
      <p:bldP spid="6146" grpId="2"/>
      <p:bldP spid="6147" grpId="0" build="p"/>
      <p:bldP spid="6147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20725" indent="-720725">
              <a:buClr>
                <a:srgbClr val="800080"/>
              </a:buClr>
              <a:tabLst>
                <a:tab pos="803275" algn="l"/>
              </a:tabLst>
            </a:pPr>
            <a:r>
              <a:rPr lang="hr-HR" sz="4200" b="1"/>
              <a:t> Vježba: Postavljanje ciljeva i 	organizacija vremena 	</a:t>
            </a:r>
            <a:endParaRPr lang="en-US" sz="4200" b="1"/>
          </a:p>
        </p:txBody>
      </p:sp>
      <p:graphicFrame>
        <p:nvGraphicFramePr>
          <p:cNvPr id="30726" name="Group 6"/>
          <p:cNvGraphicFramePr>
            <a:graphicFrameLocks noGrp="1"/>
          </p:cNvGraphicFramePr>
          <p:nvPr>
            <p:ph sz="half" idx="1"/>
          </p:nvPr>
        </p:nvGraphicFramePr>
        <p:xfrm>
          <a:off x="827088" y="4797425"/>
          <a:ext cx="7427912" cy="1894840"/>
        </p:xfrm>
        <a:graphic>
          <a:graphicData uri="http://schemas.openxmlformats.org/drawingml/2006/table">
            <a:tbl>
              <a:tblPr/>
              <a:tblGrid>
                <a:gridCol w="1990725"/>
                <a:gridCol w="2593975"/>
                <a:gridCol w="284321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š</a:t>
                      </a: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to moram učiniti</a:t>
                      </a:r>
                      <a:endParaRPr kumimoji="0" lang="hr-H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š</a:t>
                      </a: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to želim učiniti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F4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danas</a:t>
                      </a:r>
                      <a:endParaRPr kumimoji="0" lang="hr-H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sutra</a:t>
                      </a:r>
                      <a:endParaRPr kumimoji="0" lang="hr-H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ovaj tjedan</a:t>
                      </a:r>
                      <a:endParaRPr kumimoji="0" lang="hr-H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ovaj mjesec</a:t>
                      </a:r>
                      <a:endParaRPr kumimoji="0" lang="hr-H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23" name="Picture 3" descr="0368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3106738"/>
            <a:ext cx="1589088" cy="1462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1559630"/>
            <a:ext cx="89646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1255713" indent="-992188" algn="just" eaLnBrk="0" hangingPunct="0">
              <a:tabLst>
                <a:tab pos="2324100" algn="l"/>
              </a:tabLst>
            </a:pPr>
            <a:r>
              <a:rPr lang="hr-HR" sz="2400" b="1" dirty="0">
                <a:latin typeface="Arial" charset="0"/>
              </a:rPr>
              <a:t>Cilj:</a:t>
            </a:r>
            <a:r>
              <a:rPr lang="hr-HR" sz="2400" dirty="0">
                <a:latin typeface="Arial" charset="0"/>
              </a:rPr>
              <a:t> 		naučiti postaviti prioritete i organizirati </a:t>
            </a:r>
            <a:r>
              <a:rPr lang="hr-HR" sz="2400" dirty="0" smtClean="0">
                <a:latin typeface="Arial" charset="0"/>
              </a:rPr>
              <a:t>vrijeme</a:t>
            </a:r>
          </a:p>
          <a:p>
            <a:pPr marL="1255713" indent="-992188" algn="just" eaLnBrk="0" hangingPunct="0">
              <a:tabLst>
                <a:tab pos="2324100" algn="l"/>
              </a:tabLst>
            </a:pPr>
            <a:endParaRPr lang="hr-HR" sz="2400" dirty="0">
              <a:latin typeface="Arial" charset="0"/>
            </a:endParaRPr>
          </a:p>
          <a:p>
            <a:pPr marL="1255713" indent="-992188" algn="just" eaLnBrk="0" hangingPunct="0">
              <a:tabLst>
                <a:tab pos="2324100" algn="l"/>
              </a:tabLst>
            </a:pPr>
            <a:r>
              <a:rPr lang="hr-HR" sz="2400" b="1" dirty="0" smtClean="0">
                <a:latin typeface="Arial" charset="0"/>
              </a:rPr>
              <a:t>Aktivnost </a:t>
            </a:r>
            <a:r>
              <a:rPr lang="hr-HR" sz="2400" b="1" dirty="0">
                <a:latin typeface="Arial" charset="0"/>
              </a:rPr>
              <a:t>1:</a:t>
            </a:r>
            <a:r>
              <a:rPr lang="hr-HR" sz="2400" dirty="0">
                <a:latin typeface="Arial" charset="0"/>
              </a:rPr>
              <a:t> 	napraviti listu obaveza i želja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1258888" y="3213100"/>
            <a:ext cx="2379662" cy="936625"/>
          </a:xfrm>
          <a:prstGeom prst="wedgeEllipseCallout">
            <a:avLst>
              <a:gd name="adj1" fmla="val 70412"/>
              <a:gd name="adj2" fmla="val 2050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>
                <a:latin typeface="Comic Sans MS" pitchFamily="66" charset="0"/>
              </a:rPr>
              <a:t>Koje ciljeve imaš?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-14081" y="1196752"/>
            <a:ext cx="91440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1255713" indent="-992188" algn="just" eaLnBrk="0" hangingPunct="0">
              <a:tabLst>
                <a:tab pos="2324100" algn="l"/>
              </a:tabLst>
            </a:pPr>
            <a:endParaRPr lang="hr-HR" sz="900" dirty="0">
              <a:latin typeface="Arial" charset="0"/>
            </a:endParaRPr>
          </a:p>
          <a:p>
            <a:pPr marL="1255713" indent="-992188" algn="just" eaLnBrk="0" hangingPunct="0">
              <a:tabLst>
                <a:tab pos="2324100" algn="l"/>
              </a:tabLst>
            </a:pPr>
            <a:r>
              <a:rPr lang="hr-HR" sz="2400" b="1" dirty="0">
                <a:latin typeface="Arial" charset="0"/>
              </a:rPr>
              <a:t>Aktivnost 2:</a:t>
            </a:r>
            <a:r>
              <a:rPr lang="hr-HR" sz="2400" dirty="0">
                <a:latin typeface="Arial" charset="0"/>
              </a:rPr>
              <a:t> 	napraviti raspored</a:t>
            </a:r>
          </a:p>
        </p:txBody>
      </p:sp>
      <p:graphicFrame>
        <p:nvGraphicFramePr>
          <p:cNvPr id="31816" name="Group 7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690369471"/>
              </p:ext>
            </p:extLst>
          </p:nvPr>
        </p:nvGraphicFramePr>
        <p:xfrm>
          <a:off x="694530" y="2204864"/>
          <a:ext cx="7726778" cy="4176465"/>
        </p:xfrm>
        <a:graphic>
          <a:graphicData uri="http://schemas.openxmlformats.org/drawingml/2006/table">
            <a:tbl>
              <a:tblPr/>
              <a:tblGrid>
                <a:gridCol w="1341651"/>
                <a:gridCol w="912701"/>
                <a:gridCol w="910812"/>
                <a:gridCol w="912700"/>
                <a:gridCol w="912701"/>
                <a:gridCol w="912700"/>
                <a:gridCol w="910812"/>
                <a:gridCol w="912701"/>
              </a:tblGrid>
              <a:tr h="56012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h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PON</a:t>
                      </a:r>
                      <a:endParaRPr kumimoji="0" lang="hr-H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UTO</a:t>
                      </a:r>
                      <a:endParaRPr kumimoji="0" lang="hr-H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SRI</a:t>
                      </a:r>
                      <a:endParaRPr kumimoji="0" lang="hr-H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ČET</a:t>
                      </a:r>
                      <a:endParaRPr kumimoji="0" lang="hr-H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PET</a:t>
                      </a:r>
                      <a:endParaRPr kumimoji="0" lang="hr-H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SUB</a:t>
                      </a:r>
                      <a:endParaRPr kumimoji="0" lang="hr-H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NED</a:t>
                      </a:r>
                      <a:endParaRPr kumimoji="0" lang="hr-H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F4"/>
                    </a:solidFill>
                  </a:tcPr>
                </a:tc>
              </a:tr>
              <a:tr h="7311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14-15</a:t>
                      </a:r>
                      <a:endParaRPr kumimoji="0" lang="hr-H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04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15-16</a:t>
                      </a:r>
                      <a:endParaRPr kumimoji="0" lang="hr-H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04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16-17</a:t>
                      </a:r>
                      <a:endParaRPr kumimoji="0" lang="hr-H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1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17-18</a:t>
                      </a:r>
                      <a:endParaRPr kumimoji="0" lang="hr-H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93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18-19</a:t>
                      </a:r>
                      <a:endParaRPr kumimoji="0" lang="hr-H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Aktivno učenje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16113"/>
            <a:ext cx="4038600" cy="4114800"/>
          </a:xfrm>
        </p:spPr>
        <p:txBody>
          <a:bodyPr>
            <a:normAutofit/>
          </a:bodyPr>
          <a:lstStyle/>
          <a:p>
            <a:r>
              <a:rPr lang="hr-HR" sz="2400" dirty="0"/>
              <a:t>Slušanje</a:t>
            </a:r>
          </a:p>
          <a:p>
            <a:r>
              <a:rPr lang="hr-HR" sz="2400" dirty="0"/>
              <a:t>Čitanje</a:t>
            </a:r>
          </a:p>
          <a:p>
            <a:r>
              <a:rPr lang="hr-HR" sz="2400" dirty="0"/>
              <a:t>Podcrtavanje</a:t>
            </a:r>
          </a:p>
          <a:p>
            <a:r>
              <a:rPr lang="hr-HR" sz="2400" dirty="0"/>
              <a:t>Bilježenje</a:t>
            </a:r>
          </a:p>
          <a:p>
            <a:r>
              <a:rPr lang="hr-HR" sz="2400" dirty="0"/>
              <a:t>Izrada pregleda</a:t>
            </a:r>
          </a:p>
          <a:p>
            <a:r>
              <a:rPr lang="hr-HR" sz="2400" dirty="0"/>
              <a:t>Ponavljanje svojim riječima</a:t>
            </a:r>
          </a:p>
          <a:p>
            <a:r>
              <a:rPr lang="hr-HR" sz="2400" dirty="0"/>
              <a:t>Diskutiranje</a:t>
            </a:r>
          </a:p>
          <a:p>
            <a:r>
              <a:rPr lang="hr-HR" sz="2400" dirty="0"/>
              <a:t>Rješavanje problema</a:t>
            </a:r>
          </a:p>
          <a:p>
            <a:endParaRPr lang="hr-HR" sz="2400" dirty="0"/>
          </a:p>
        </p:txBody>
      </p:sp>
      <p:pic>
        <p:nvPicPr>
          <p:cNvPr id="8200" name="Picture 8" descr="siz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4124254" cy="3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569</TotalTime>
  <Words>256</Words>
  <Application>Microsoft Office PowerPoint</Application>
  <PresentationFormat>On-screen Show (4:3)</PresentationFormat>
  <Paragraphs>74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Kako učiti?</vt:lpstr>
      <vt:lpstr>DJEČJI RAZVOJ </vt:lpstr>
      <vt:lpstr>Pomoć okoline</vt:lpstr>
      <vt:lpstr>Poticajna odgojna orijentacija</vt:lpstr>
      <vt:lpstr>Ciljevi učenja</vt:lpstr>
      <vt:lpstr>Čimbenici za uspješno učenje</vt:lpstr>
      <vt:lpstr> Vježba: Postavljanje ciljeva i  organizacija vremena  </vt:lpstr>
      <vt:lpstr>PowerPoint Presentation</vt:lpstr>
      <vt:lpstr>Aktivno učenje</vt:lpstr>
      <vt:lpstr>PowerPoint Presentation</vt:lpstr>
      <vt:lpstr>Savjeti roditeljima </vt:lpstr>
      <vt:lpstr>PowerPoint Presentation</vt:lpstr>
      <vt:lpstr>Pripremila: Andrijana Fabijanić,         dipl. psiholog, prof.</vt:lpstr>
    </vt:vector>
  </TitlesOfParts>
  <Company>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učiti</dc:title>
  <dc:creator>AndrijanaF</dc:creator>
  <cp:lastModifiedBy>Fabijanic</cp:lastModifiedBy>
  <cp:revision>27</cp:revision>
  <dcterms:created xsi:type="dcterms:W3CDTF">2005-12-12T17:49:28Z</dcterms:created>
  <dcterms:modified xsi:type="dcterms:W3CDTF">2016-03-15T17:39:34Z</dcterms:modified>
</cp:coreProperties>
</file>