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2" r:id="rId12"/>
    <p:sldId id="269" r:id="rId13"/>
    <p:sldId id="265" r:id="rId14"/>
    <p:sldId id="268" r:id="rId15"/>
    <p:sldId id="264" r:id="rId16"/>
    <p:sldId id="267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22E"/>
    <a:srgbClr val="CC0000"/>
    <a:srgbClr val="003300"/>
    <a:srgbClr val="CC9900"/>
    <a:srgbClr val="7D823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7DECD-B0F0-DA10-4B1B-64D05DE6C551}" v="247" dt="2026-06-15T08:23:31.449"/>
    <p1510:client id="{D8E16B75-1C3E-8493-8ACC-C575C6475A44}" v="1" dt="2026-06-15T08:33:18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DD79-9B29-482F-B4D1-7533D5677351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87F6C-24B8-4E72-BCA4-79F30C7F26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8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7F6C-24B8-4E72-BCA4-79F30C7F260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94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7F6C-24B8-4E72-BCA4-79F30C7F260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59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C283D9-06DC-CD25-8BF7-DBDE12AF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6BE35E-1D57-2AD8-165B-E02187E05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973FF7-F005-191D-CC28-14ABC462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90BD63-517F-4E77-211A-A3CE33F1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40E602-A9C6-74EB-B574-5857C6DD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4230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ED2D4-B06B-C50E-E9A7-28E0710F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C2B85C8-B950-5F4E-6706-BCA279191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767EEB-4912-9B5B-B694-DB02CD10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E0393F-9974-6C95-55E7-AE5193171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808490-B4BD-CC2C-2317-6CCE369F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28639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A107D52-EAC8-B433-48DD-536022B42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B6CAE9F-BCB3-0A0A-C5FE-3A09FD6A9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6E6420-878D-F1AE-9D08-0B3CFF0A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8E8DC9-0A0A-170B-1DC6-DBF3A77B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C90FF0-0F66-A236-239F-91D96255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11754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5E8820-81F3-03D8-0104-BFF9616E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EADEAD-BA99-7782-006D-214F45E22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28703E-3525-2060-02DA-75F964B1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8EB574-1337-74EC-1A8A-65D8D22E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B9C127-91CD-EAC6-894C-5A4109B5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47542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193DCA-2352-7737-9216-31A5F02D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66D4DF-C26E-0317-5E89-85FF693B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6CEF8E-5041-627D-E63F-8D83BE7C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4FCDBA-3BF1-E5E7-E70A-E61A340F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2CEB78-A277-821E-1EFD-9A009E59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21477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AF401-4ADC-0D8D-6C9D-96F4D27E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94B1C8-71F8-1534-BD94-12595B24E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0815DCB-8C7B-52F3-967E-BDBE8BA10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A7C1260-8DCB-D389-30C5-DE7249A8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66E9463-7EF3-5CC6-87CB-8DDE356E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3F29BD0-0381-8921-AE6B-6C7BF6EE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61813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87A31-87B4-C7DF-CEC8-B773381D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4E22CB-D7E7-7129-8F39-0219D36E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1C8A094-6063-AC18-21A3-A31527244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F0132A8-619A-3A41-C1D8-070916FC1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2356D73-BB6A-14E9-EC1F-4D3CC5FB8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D4DD98C-A4B7-E044-D181-3B0DEDC1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B2293A9-5218-347C-77F7-A9E20DF7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EE49022-D7EA-68AE-9658-92087DBB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00606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36BBEE-F155-2B00-B4FD-1D221E21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F12CCD0-55A8-B809-423F-03A358F6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1896EA1-FCF0-3498-5D42-62451F23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650A2D6-8B97-A4A9-8856-F0FC65A8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4268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831526C-811D-1717-AB4B-63A730F6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3425C33-AD3E-6AD0-9B7D-9E3D164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3E9697E-B1E5-EEEF-D01F-831BD211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1280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5D8E0-8023-9D43-5CEF-5B219768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869577-E703-912F-A935-C37B487D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0EC8717-2A61-FF02-596B-27B26259D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3465B6-899D-3873-0E5F-3139F70D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A189DF-FB62-B2FF-73EE-DE453540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7AF5E64-7506-341F-F3D9-CA01BC43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66937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E6A769-581E-8210-E187-1FF5B1AA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7ECB33-20E2-AE70-D7A0-4B2CD20D1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6C1FDA7-D3AD-9906-CB1C-63ABFF191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018B99-BF51-998B-54AC-BA8BB8F8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B5787C-ECB5-5F1C-B69B-A9A19E2E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0153CBB-2D57-64A3-30E5-CB31B180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9712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D4ADEAC-EA88-D8FB-479C-BCC77DDA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492631-707C-5AA0-3C6E-278EC6AC5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B4CDBC-7B95-20F5-FACD-559DC0016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C0B06-0D8B-462A-BB9E-CB2CCC8D9BBF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27A5E-A8D8-3EC7-5445-B92AC7F14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hr-HR"/>
              <a:t>SeaGUARD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E774DD-91D8-7AE0-559B-ED16EBDEC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ECF0D-A534-41E7-938D-B33C2D121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0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3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FCB2772-0695-9644-0771-5C70E867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5" y="872"/>
            <a:ext cx="12309230" cy="57870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77E9A6A-2172-4D2F-75F0-D3D849FC8648}"/>
              </a:ext>
            </a:extLst>
          </p:cNvPr>
          <p:cNvSpPr/>
          <p:nvPr/>
        </p:nvSpPr>
        <p:spPr>
          <a:xfrm>
            <a:off x="-117231" y="2520461"/>
            <a:ext cx="12309231" cy="1348154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0AF30F-9ED9-C433-326C-F83EDA875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6661"/>
            <a:ext cx="9144000" cy="2387600"/>
          </a:xfrm>
        </p:spPr>
        <p:txBody>
          <a:bodyPr/>
          <a:lstStyle/>
          <a:p>
            <a:r>
              <a:rPr lang="hr-HR" err="1">
                <a:solidFill>
                  <a:srgbClr val="08222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Mikroskopiranje</a:t>
            </a:r>
            <a:endParaRPr lang="hr-HR">
              <a:solidFill>
                <a:srgbClr val="08222E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D356CE2-2C05-FCEE-A2B1-FF61BF58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4" name="Slika 3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C86C80BB-0F7D-05CF-E0BF-088469AE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748293" y="5871194"/>
            <a:ext cx="2447639" cy="108210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BF1CFDF-5F5A-27A6-1D0B-B9236F5B01B8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  <p:pic>
        <p:nvPicPr>
          <p:cNvPr id="7" name="Slika 6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5A7E4EAA-0795-89E6-F3A6-08B5C31F4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9069"/>
            <a:ext cx="3672191" cy="9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89691D-9D22-1405-789B-93999162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/>
            </a:br>
            <a:r>
              <a:rPr lang="hr-HR"/>
              <a:t>Vodeni kesten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27970C-7D94-DD79-EF60-EA869ADF8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384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-nalazi se u slatkovodnim vodama</a:t>
            </a:r>
          </a:p>
          <a:p>
            <a:pPr marL="0" indent="0">
              <a:buNone/>
            </a:pPr>
            <a:r>
              <a:rPr lang="hr-HR"/>
              <a:t>-jestiv je</a:t>
            </a:r>
          </a:p>
        </p:txBody>
      </p:sp>
      <p:pic>
        <p:nvPicPr>
          <p:cNvPr id="4098" name="Picture 2" descr="Feral | BAR">
            <a:extLst>
              <a:ext uri="{FF2B5EF4-FFF2-40B4-BE49-F238E27FC236}">
                <a16:creationId xmlns:a16="http://schemas.microsoft.com/office/drawing/2014/main" id="{5E68D423-3A5E-16A2-E025-A5541FB5B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77" y="1482538"/>
            <a:ext cx="4695825" cy="27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C0DCDAE5-DEC3-A915-2E72-504EEEF2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8" name="Slika 7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1F5FB4AC-B6AA-DEDF-AC40-0344A4DD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466684" y="5771803"/>
            <a:ext cx="2447639" cy="1082105"/>
          </a:xfrm>
          <a:prstGeom prst="rect">
            <a:avLst/>
          </a:prstGeom>
        </p:spPr>
      </p:pic>
      <p:pic>
        <p:nvPicPr>
          <p:cNvPr id="10" name="Slika 9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CA78FA06-CC78-335E-C9E6-3C2AD3D31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9" y="5874003"/>
            <a:ext cx="2950723" cy="77812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BCBDE5DA-22CD-1B70-D3CD-8F6114D92DB4}"/>
              </a:ext>
            </a:extLst>
          </p:cNvPr>
          <p:cNvSpPr txBox="1"/>
          <p:nvPr/>
        </p:nvSpPr>
        <p:spPr>
          <a:xfrm>
            <a:off x="-1002" y="109645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te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stoga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unija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može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biti</a:t>
            </a:r>
            <a:r>
              <a:rPr lang="en-US" i="1"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latin typeface="Aptos"/>
                <a:ea typeface="Aptos"/>
                <a:cs typeface="Aptos"/>
              </a:rPr>
              <a:t>njih</a:t>
            </a:r>
            <a:r>
              <a:rPr lang="en-US">
                <a:latin typeface="Aptos"/>
                <a:ea typeface="Aptos"/>
                <a:cs typeface="Aptos"/>
              </a:rPr>
              <a:t>."</a:t>
            </a:r>
            <a:endParaRPr lang="en-US"/>
          </a:p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97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5FC5A4-EA53-3573-CB26-F8CB57B9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/>
            </a:br>
            <a:r>
              <a:rPr lang="hr-HR"/>
              <a:t>Morski vitičari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12D4A7-AFC2-8CC9-CDD6-67F5D9CF9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Prave svoje ljepilo.</a:t>
            </a:r>
          </a:p>
          <a:p>
            <a:pPr marL="0" indent="0">
              <a:buNone/>
            </a:pPr>
            <a:r>
              <a:rPr lang="hr-HR"/>
              <a:t>Otežavaju plivanje.</a:t>
            </a:r>
          </a:p>
          <a:p>
            <a:pPr marL="0" indent="0">
              <a:buNone/>
            </a:pPr>
            <a:r>
              <a:rPr lang="hr-HR"/>
              <a:t>Indikator zdravlja.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</p:txBody>
      </p:sp>
      <p:pic>
        <p:nvPicPr>
          <p:cNvPr id="6146" name="Picture 2" descr="Odgovori na postavljena pitanja iz biologije">
            <a:extLst>
              <a:ext uri="{FF2B5EF4-FFF2-40B4-BE49-F238E27FC236}">
                <a16:creationId xmlns:a16="http://schemas.microsoft.com/office/drawing/2014/main" id="{CA05BFBD-BFE0-4EDA-FF86-C2537249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835123"/>
            <a:ext cx="3644412" cy="328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A4F36000-31B8-7420-5F83-3E36180F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883" y="5872963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8" name="Slika 7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9EA26879-A8AE-1753-B70D-B85B57F0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400423" y="5639281"/>
            <a:ext cx="2447639" cy="1082105"/>
          </a:xfrm>
          <a:prstGeom prst="rect">
            <a:avLst/>
          </a:prstGeom>
        </p:spPr>
      </p:pic>
      <p:pic>
        <p:nvPicPr>
          <p:cNvPr id="10" name="Slika 9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290F8234-FA60-5FC3-4ADC-6D1D73130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06" y="5791177"/>
            <a:ext cx="2950723" cy="77812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658C286-681D-CCCB-DB57-6A0069D1AF27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te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stoga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unija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može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biti</a:t>
            </a:r>
            <a:r>
              <a:rPr lang="en-US" i="1"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latin typeface="Aptos"/>
                <a:ea typeface="Aptos"/>
                <a:cs typeface="Aptos"/>
              </a:rPr>
              <a:t>njih</a:t>
            </a:r>
            <a:r>
              <a:rPr lang="en-US">
                <a:latin typeface="Aptos"/>
                <a:ea typeface="Aptos"/>
                <a:cs typeface="Aptos"/>
              </a:rPr>
              <a:t>."</a:t>
            </a:r>
            <a:endParaRPr lang="en-US"/>
          </a:p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52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gnje - pakiranje 1 kg - Vivita">
            <a:extLst>
              <a:ext uri="{FF2B5EF4-FFF2-40B4-BE49-F238E27FC236}">
                <a16:creationId xmlns:a16="http://schemas.microsoft.com/office/drawing/2014/main" id="{6BA67F5D-4889-452C-1895-7B04084E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23" y="-1653"/>
            <a:ext cx="6186808" cy="48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B86127C-2EAB-2894-0D63-A57F9158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14" y="188847"/>
            <a:ext cx="9267370" cy="1789733"/>
          </a:xfrm>
        </p:spPr>
        <p:txBody>
          <a:bodyPr/>
          <a:lstStyle/>
          <a:p>
            <a:br>
              <a:rPr lang="hr-HR"/>
            </a:br>
            <a:r>
              <a:rPr lang="hr-HR"/>
              <a:t>Dagnje: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7C0E6B-C3B1-4274-6A32-4C4B4F85F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/>
              <a:t>-fine</a:t>
            </a:r>
          </a:p>
          <a:p>
            <a:pPr marL="0" indent="0">
              <a:buNone/>
            </a:pPr>
            <a:r>
              <a:rPr lang="hr-HR"/>
              <a:t>-hrane se planktonima</a:t>
            </a:r>
          </a:p>
          <a:p>
            <a:pPr marL="0" indent="0">
              <a:buNone/>
            </a:pPr>
            <a:r>
              <a:rPr lang="hr-HR"/>
              <a:t>-nastanjuju se na konope</a:t>
            </a:r>
          </a:p>
        </p:txBody>
      </p:sp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0A26B614-7036-1835-2137-98717338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8" name="Slika 7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08626678-029F-C9E5-44FF-54B81891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499815" y="5871194"/>
            <a:ext cx="2447639" cy="1082105"/>
          </a:xfrm>
          <a:prstGeom prst="rect">
            <a:avLst/>
          </a:prstGeom>
        </p:spPr>
      </p:pic>
      <p:pic>
        <p:nvPicPr>
          <p:cNvPr id="10" name="Slika 9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95287669-A05B-1885-B828-83E087EE1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11" y="5874003"/>
            <a:ext cx="2950723" cy="77812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2EC81D39-F660-7BE1-FFDC-37056B27A54D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te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stoga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unija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može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biti</a:t>
            </a:r>
            <a:r>
              <a:rPr lang="en-US" i="1"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latin typeface="Aptos"/>
                <a:ea typeface="Aptos"/>
                <a:cs typeface="Aptos"/>
              </a:rPr>
              <a:t>njih</a:t>
            </a:r>
            <a:r>
              <a:rPr lang="en-US">
                <a:latin typeface="Aptos"/>
                <a:ea typeface="Aptos"/>
                <a:cs typeface="Aptos"/>
              </a:rPr>
              <a:t>."</a:t>
            </a:r>
            <a:endParaRPr lang="en-US"/>
          </a:p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13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D398C1-81FD-7B7F-63AA-CA8C7FB2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/>
            </a:br>
            <a:br>
              <a:rPr lang="hr-HR"/>
            </a:br>
            <a:br>
              <a:rPr lang="hr-HR"/>
            </a:br>
            <a:r>
              <a:rPr lang="hr-HR"/>
              <a:t>Kunjka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001572-3E03-76E3-F806-071EFCBF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64" y="19082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-ponekad vrlo rijetke a negdje jako česte</a:t>
            </a:r>
          </a:p>
          <a:p>
            <a:pPr marL="0" indent="0">
              <a:buNone/>
            </a:pPr>
            <a:r>
              <a:rPr lang="hr-HR"/>
              <a:t>-školjka</a:t>
            </a:r>
          </a:p>
          <a:p>
            <a:pPr marL="0" indent="0">
              <a:buNone/>
            </a:pPr>
            <a:endParaRPr lang="hr-HR"/>
          </a:p>
        </p:txBody>
      </p:sp>
      <p:pic>
        <p:nvPicPr>
          <p:cNvPr id="5122" name="Picture 2" descr="Kunjka - CENTAURUS">
            <a:extLst>
              <a:ext uri="{FF2B5EF4-FFF2-40B4-BE49-F238E27FC236}">
                <a16:creationId xmlns:a16="http://schemas.microsoft.com/office/drawing/2014/main" id="{69160B13-DB45-E30D-4EB7-8EC8BA21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41" y="1958057"/>
            <a:ext cx="4838317" cy="3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91A0ECAD-B3CA-DD8C-DEC4-CB95AAEB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8" name="Slika 7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55EF6AC9-050B-25C7-2074-0069D22DC8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317597" y="5879477"/>
            <a:ext cx="2447639" cy="1082105"/>
          </a:xfrm>
          <a:prstGeom prst="rect">
            <a:avLst/>
          </a:prstGeom>
        </p:spPr>
      </p:pic>
      <p:pic>
        <p:nvPicPr>
          <p:cNvPr id="10" name="Slika 9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29C124FE-C41B-D129-5977-6F21D825E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80" y="5874003"/>
            <a:ext cx="2950723" cy="77812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8B2A988-1C36-2852-8BBA-484E5B3C240D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te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stoga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unija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može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biti</a:t>
            </a:r>
            <a:r>
              <a:rPr lang="en-US" i="1"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latin typeface="Aptos"/>
                <a:ea typeface="Aptos"/>
                <a:cs typeface="Aptos"/>
              </a:rPr>
              <a:t>njih</a:t>
            </a:r>
            <a:r>
              <a:rPr lang="en-US">
                <a:latin typeface="Aptos"/>
                <a:ea typeface="Aptos"/>
                <a:cs typeface="Aptos"/>
              </a:rPr>
              <a:t>."</a:t>
            </a:r>
            <a:endParaRPr lang="en-US"/>
          </a:p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1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125685F-924D-4DE6-0C06-37967B46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265063" cy="56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47D81FC-1DC6-D4E2-8111-EBEA20F2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23" y="699155"/>
            <a:ext cx="2092890" cy="1075368"/>
          </a:xfrm>
        </p:spPr>
        <p:txBody>
          <a:bodyPr/>
          <a:lstStyle/>
          <a:p>
            <a:r>
              <a:rPr lang="hr-HR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E8459F-88B0-E73F-0B9D-1BC1BCC9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8" y="1904225"/>
            <a:ext cx="8130435" cy="2530301"/>
          </a:xfrm>
        </p:spPr>
        <p:txBody>
          <a:bodyPr>
            <a:noAutofit/>
          </a:bodyPr>
          <a:lstStyle/>
          <a:p>
            <a:r>
              <a:rPr lang="hr-HR" sz="2200">
                <a:solidFill>
                  <a:schemeClr val="bg1"/>
                </a:solidFill>
                <a:latin typeface="Century Gothic" panose="020B0502020202020204" pitchFamily="34" charset="0"/>
              </a:rPr>
              <a:t>on je puž, a ne školjka</a:t>
            </a:r>
          </a:p>
          <a:p>
            <a:r>
              <a:rPr lang="hr-HR" sz="2200">
                <a:solidFill>
                  <a:schemeClr val="bg1"/>
                </a:solidFill>
                <a:latin typeface="Century Gothic" panose="020B0502020202020204" pitchFamily="34" charset="0"/>
              </a:rPr>
              <a:t>u našem moru nalaze se dvije vrste: kvrgavi i bodljikavi volak</a:t>
            </a:r>
          </a:p>
          <a:p>
            <a:r>
              <a:rPr lang="hr-HR" sz="2200">
                <a:solidFill>
                  <a:schemeClr val="bg1"/>
                </a:solidFill>
                <a:latin typeface="Century Gothic" panose="020B0502020202020204" pitchFamily="34" charset="0"/>
              </a:rPr>
              <a:t>prekriven je najčešće algama radi kamuflaže</a:t>
            </a:r>
          </a:p>
          <a:p>
            <a:r>
              <a:rPr lang="hr-HR" sz="2200">
                <a:solidFill>
                  <a:schemeClr val="bg1"/>
                </a:solidFill>
                <a:latin typeface="Century Gothic" panose="020B0502020202020204" pitchFamily="34" charset="0"/>
              </a:rPr>
              <a:t>odlična je ješka</a:t>
            </a:r>
          </a:p>
          <a:p>
            <a:r>
              <a:rPr lang="hr-HR" sz="2200">
                <a:solidFill>
                  <a:schemeClr val="bg1"/>
                </a:solidFill>
                <a:latin typeface="Century Gothic" panose="020B0502020202020204" pitchFamily="34" charset="0"/>
              </a:rPr>
              <a:t>nalazi se čak i u Južnom kineskom moru</a:t>
            </a:r>
          </a:p>
          <a:p>
            <a:r>
              <a:rPr lang="hr-HR" sz="2200">
                <a:solidFill>
                  <a:schemeClr val="bg1"/>
                </a:solidFill>
                <a:latin typeface="Century Gothic" panose="020B0502020202020204" pitchFamily="34" charset="0"/>
              </a:rPr>
              <a:t>polaže jajašca u  spužvastu strukturu.</a:t>
            </a:r>
          </a:p>
          <a:p>
            <a:endParaRPr lang="hr-HR" sz="22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5FCE2561-9123-1B55-53C5-D585B6FFCE9B}"/>
              </a:ext>
            </a:extLst>
          </p:cNvPr>
          <p:cNvSpPr txBox="1">
            <a:spLocks/>
          </p:cNvSpPr>
          <p:nvPr/>
        </p:nvSpPr>
        <p:spPr>
          <a:xfrm>
            <a:off x="4038600" y="6113159"/>
            <a:ext cx="4114800" cy="608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8" name="Slika 7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7DB4BFBB-B22C-C4EB-9393-687E621F35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748293" y="5871194"/>
            <a:ext cx="2447639" cy="1082105"/>
          </a:xfrm>
          <a:prstGeom prst="rect">
            <a:avLst/>
          </a:prstGeom>
        </p:spPr>
      </p:pic>
      <p:pic>
        <p:nvPicPr>
          <p:cNvPr id="10" name="Slika 9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AC4BA248-4967-3379-CBD3-D132784C8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9069"/>
            <a:ext cx="3672191" cy="98888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9192E254-C202-1A91-83A0-E6BA5D966367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75D61-FD25-D8C3-D835-1332303E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386" y="970012"/>
            <a:ext cx="10515600" cy="21780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5400">
                <a:solidFill>
                  <a:schemeClr val="bg1"/>
                </a:solidFill>
              </a:rPr>
              <a:t>                                         Puž</a:t>
            </a:r>
            <a:br>
              <a:rPr lang="hr-HR" sz="5400">
                <a:solidFill>
                  <a:schemeClr val="bg1"/>
                </a:solidFill>
              </a:rPr>
            </a:br>
            <a:r>
              <a:rPr lang="hr-HR" sz="5400">
                <a:solidFill>
                  <a:schemeClr val="bg1"/>
                </a:solidFill>
              </a:rPr>
              <a:t>                                                </a:t>
            </a:r>
            <a:r>
              <a:rPr lang="hr-HR" sz="5400" err="1">
                <a:solidFill>
                  <a:schemeClr val="bg1"/>
                </a:solidFill>
              </a:rPr>
              <a:t>ogrc</a:t>
            </a:r>
            <a:r>
              <a:rPr lang="hr-HR" sz="5400">
                <a:solidFill>
                  <a:schemeClr val="bg1"/>
                </a:solidFill>
              </a:rPr>
              <a:t>                                               </a:t>
            </a:r>
          </a:p>
        </p:txBody>
      </p:sp>
      <p:sp>
        <p:nvSpPr>
          <p:cNvPr id="4" name="AutoShape 2" descr="Ugrc - Monodonta turbinata">
            <a:extLst>
              <a:ext uri="{FF2B5EF4-FFF2-40B4-BE49-F238E27FC236}">
                <a16:creationId xmlns:a16="http://schemas.microsoft.com/office/drawing/2014/main" id="{19F18C43-52ED-7BC7-160B-3384FEE4B1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Ugrc - Monodonta turbinata">
            <a:extLst>
              <a:ext uri="{FF2B5EF4-FFF2-40B4-BE49-F238E27FC236}">
                <a16:creationId xmlns:a16="http://schemas.microsoft.com/office/drawing/2014/main" id="{4E5D51C4-4FD4-A0FB-B5BA-02307BB291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5719" cy="31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grc i priljepak | Nautički oglasno informativni portal">
            <a:extLst>
              <a:ext uri="{FF2B5EF4-FFF2-40B4-BE49-F238E27FC236}">
                <a16:creationId xmlns:a16="http://schemas.microsoft.com/office/drawing/2014/main" id="{9A987577-5F07-CC9D-2379-DFE8FC0B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19" y="3157683"/>
            <a:ext cx="3698997" cy="24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IGMATIKA (tupljenje i oštrenje): REČ PO RIJEČ (14)">
            <a:extLst>
              <a:ext uri="{FF2B5EF4-FFF2-40B4-BE49-F238E27FC236}">
                <a16:creationId xmlns:a16="http://schemas.microsoft.com/office/drawing/2014/main" id="{3C02EF2A-67A8-7B4D-A2C4-E5182F19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16" y="-512091"/>
            <a:ext cx="3698997" cy="36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vite li ribe na morske puževe? Evo recepta za bolji uspjeh s ovom, tako  običnom ješkom - Novi list">
            <a:extLst>
              <a:ext uri="{FF2B5EF4-FFF2-40B4-BE49-F238E27FC236}">
                <a16:creationId xmlns:a16="http://schemas.microsoft.com/office/drawing/2014/main" id="{55C84FC8-A806-2EBF-B2B8-68B8F577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1" y="5617294"/>
            <a:ext cx="3698997" cy="24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amaslina - Ogrc (dandulica, grc, nanara, puž, pužić, ugarc, uvrčić lat.  Monodonta turbinata) je najsitniji i najbrojniji jadranski puž, svakome  dostupan. Ogrca nalazimo na čitavoj jadranskoj obali, svugdje gdje ima  kamena. U">
            <a:extLst>
              <a:ext uri="{FF2B5EF4-FFF2-40B4-BE49-F238E27FC236}">
                <a16:creationId xmlns:a16="http://schemas.microsoft.com/office/drawing/2014/main" id="{47117AC9-1B77-323E-19B6-15A58757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16" y="5617294"/>
            <a:ext cx="3934050" cy="294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be sjevernog Jadrana - S okusom mora">
            <a:extLst>
              <a:ext uri="{FF2B5EF4-FFF2-40B4-BE49-F238E27FC236}">
                <a16:creationId xmlns:a16="http://schemas.microsoft.com/office/drawing/2014/main" id="{F231F306-76C6-ED68-589B-F90F9C48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6500" y="3157684"/>
            <a:ext cx="3373221" cy="25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FA9C5F7-71E1-E514-5F74-16603698A143}"/>
              </a:ext>
            </a:extLst>
          </p:cNvPr>
          <p:cNvSpPr txBox="1"/>
          <p:nvPr/>
        </p:nvSpPr>
        <p:spPr>
          <a:xfrm>
            <a:off x="1046721" y="3186906"/>
            <a:ext cx="3698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bg1"/>
                </a:solidFill>
              </a:rPr>
              <a:t>-super i brza ješka</a:t>
            </a:r>
          </a:p>
          <a:p>
            <a:endParaRPr lang="hr-HR" sz="2800">
              <a:solidFill>
                <a:schemeClr val="bg1"/>
              </a:solidFill>
            </a:endParaRPr>
          </a:p>
          <a:p>
            <a:r>
              <a:rPr lang="hr-HR" sz="2800">
                <a:solidFill>
                  <a:schemeClr val="bg1"/>
                </a:solidFill>
              </a:rPr>
              <a:t>-živi na kamenju u plićacima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29582C6-16BB-B774-C757-A62475480A97}"/>
              </a:ext>
            </a:extLst>
          </p:cNvPr>
          <p:cNvSpPr txBox="1"/>
          <p:nvPr/>
        </p:nvSpPr>
        <p:spPr>
          <a:xfrm>
            <a:off x="5036414" y="6068186"/>
            <a:ext cx="369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chemeClr val="bg1"/>
                </a:solidFill>
              </a:rPr>
              <a:t>-naziva se i </a:t>
            </a:r>
            <a:r>
              <a:rPr lang="hr-HR" sz="2800" err="1">
                <a:solidFill>
                  <a:schemeClr val="bg1"/>
                </a:solidFill>
              </a:rPr>
              <a:t>nanara</a:t>
            </a:r>
            <a:endParaRPr lang="hr-HR" sz="2800">
              <a:solidFill>
                <a:schemeClr val="bg1"/>
              </a:solidFill>
            </a:endParaRPr>
          </a:p>
        </p:txBody>
      </p:sp>
      <p:pic>
        <p:nvPicPr>
          <p:cNvPr id="1040" name="Picture 16" descr="ogrci - Hrvatska enciklopedija">
            <a:extLst>
              <a:ext uri="{FF2B5EF4-FFF2-40B4-BE49-F238E27FC236}">
                <a16:creationId xmlns:a16="http://schemas.microsoft.com/office/drawing/2014/main" id="{0680A998-9EAB-6D74-EC63-DA326CD4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726" y="348701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3634109-81EF-2A4E-E97C-8DE14314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SeaGUARD</a:t>
            </a:r>
          </a:p>
        </p:txBody>
      </p:sp>
      <p:sp>
        <p:nvSpPr>
          <p:cNvPr id="8" name="Rezervirano mjesto podnožja 2">
            <a:extLst>
              <a:ext uri="{FF2B5EF4-FFF2-40B4-BE49-F238E27FC236}">
                <a16:creationId xmlns:a16="http://schemas.microsoft.com/office/drawing/2014/main" id="{97292FDA-4161-C850-82E7-969642DB5599}"/>
              </a:ext>
            </a:extLst>
          </p:cNvPr>
          <p:cNvSpPr txBox="1">
            <a:spLocks/>
          </p:cNvSpPr>
          <p:nvPr/>
        </p:nvSpPr>
        <p:spPr>
          <a:xfrm>
            <a:off x="836578" y="8083010"/>
            <a:ext cx="4114800" cy="608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10" name="Slika 9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4EC3DA3A-E85D-0D50-2686-8EB40A250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29" t="11511" r="-629" b="-12230"/>
          <a:stretch>
            <a:fillRect/>
          </a:stretch>
        </p:blipFill>
        <p:spPr>
          <a:xfrm>
            <a:off x="5378952" y="7289811"/>
            <a:ext cx="2447639" cy="1082105"/>
          </a:xfrm>
          <a:prstGeom prst="rect">
            <a:avLst/>
          </a:prstGeom>
        </p:spPr>
      </p:pic>
      <p:pic>
        <p:nvPicPr>
          <p:cNvPr id="12" name="Slika 11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13F106F3-8CA3-E70E-9D6B-80A1205BE2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480554" y="7214729"/>
            <a:ext cx="3250660" cy="86729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0A3B4E7D-5985-042B-84BE-E0DEC994A2BA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2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ža manta pliva širom otvorenih usta">
            <a:extLst>
              <a:ext uri="{FF2B5EF4-FFF2-40B4-BE49-F238E27FC236}">
                <a16:creationId xmlns:a16="http://schemas.microsoft.com/office/drawing/2014/main" id="{30693363-D33A-0BDB-8D01-F22F1F46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563" y="-745944"/>
            <a:ext cx="14935200" cy="64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9F45839-CDF9-AB6B-15D4-CDF7F50E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610" y="-212335"/>
            <a:ext cx="4109580" cy="1125147"/>
          </a:xfrm>
        </p:spPr>
        <p:txBody>
          <a:bodyPr/>
          <a:lstStyle/>
          <a:p>
            <a:r>
              <a:rPr lang="hr-HR">
                <a:solidFill>
                  <a:schemeClr val="bg1"/>
                </a:solidFill>
                <a:latin typeface="Century Gothic" panose="020B0502020202020204" pitchFamily="34" charset="0"/>
              </a:rPr>
              <a:t>Raža(jajašca)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990E66-F0E5-1D49-DF53-C0BB4C13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874" y="573022"/>
            <a:ext cx="8869471" cy="1603375"/>
          </a:xfrm>
        </p:spPr>
        <p:txBody>
          <a:bodyPr/>
          <a:lstStyle/>
          <a:p>
            <a:r>
              <a:rPr lang="hr-HR">
                <a:solidFill>
                  <a:schemeClr val="bg1"/>
                </a:solidFill>
              </a:rPr>
              <a:t>zakopavaju se na dno</a:t>
            </a:r>
          </a:p>
          <a:p>
            <a:r>
              <a:rPr lang="hr-HR">
                <a:solidFill>
                  <a:schemeClr val="bg1"/>
                </a:solidFill>
              </a:rPr>
              <a:t>ženke rađaju živu mladunčad ili nesu jaja u tvrdoj ljusci</a:t>
            </a:r>
          </a:p>
          <a:p>
            <a:r>
              <a:rPr lang="hr-HR">
                <a:solidFill>
                  <a:schemeClr val="bg1"/>
                </a:solidFill>
              </a:rPr>
              <a:t>plosnato tijelo, </a:t>
            </a:r>
            <a:r>
              <a:rPr lang="hr-HR" err="1">
                <a:solidFill>
                  <a:schemeClr val="bg1"/>
                </a:solidFill>
              </a:rPr>
              <a:t>bičasti</a:t>
            </a:r>
            <a:r>
              <a:rPr lang="hr-HR">
                <a:solidFill>
                  <a:schemeClr val="bg1"/>
                </a:solidFill>
              </a:rPr>
              <a:t> rep, otrovna bodlja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4806EFA4-D116-809E-3D96-A69B1E9B7DA6}"/>
              </a:ext>
            </a:extLst>
          </p:cNvPr>
          <p:cNvSpPr/>
          <p:nvPr/>
        </p:nvSpPr>
        <p:spPr>
          <a:xfrm>
            <a:off x="-1132758" y="913034"/>
            <a:ext cx="4421162" cy="428853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podnožja 2">
            <a:extLst>
              <a:ext uri="{FF2B5EF4-FFF2-40B4-BE49-F238E27FC236}">
                <a16:creationId xmlns:a16="http://schemas.microsoft.com/office/drawing/2014/main" id="{27BF38F8-F837-00C5-D64D-D21CF7B3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9" name="Slika 8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9EB5EB96-267A-A1AD-2303-F17EDAFB05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9" t="11511" r="-629" b="-12230"/>
          <a:stretch>
            <a:fillRect/>
          </a:stretch>
        </p:blipFill>
        <p:spPr>
          <a:xfrm>
            <a:off x="9748293" y="5871194"/>
            <a:ext cx="2447639" cy="1082105"/>
          </a:xfrm>
          <a:prstGeom prst="rect">
            <a:avLst/>
          </a:prstGeom>
        </p:spPr>
      </p:pic>
      <p:pic>
        <p:nvPicPr>
          <p:cNvPr id="11" name="Slika 10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98BCBE5D-44B7-894D-643A-F871728B8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511" y="6023090"/>
            <a:ext cx="2950723" cy="77812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0AC44CF-CFDE-6422-25F8-C90822C26D2A}"/>
              </a:ext>
            </a:extLst>
          </p:cNvPr>
          <p:cNvSpPr txBox="1"/>
          <p:nvPr/>
        </p:nvSpPr>
        <p:spPr>
          <a:xfrm>
            <a:off x="-417353" y="-565943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drasla mačka bljedica">
            <a:extLst>
              <a:ext uri="{FF2B5EF4-FFF2-40B4-BE49-F238E27FC236}">
                <a16:creationId xmlns:a16="http://schemas.microsoft.com/office/drawing/2014/main" id="{825AF158-72BF-D123-DFFE-D80A6FC9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2" y="0"/>
            <a:ext cx="12192000" cy="58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ED8BFB8-091D-F0D5-D90D-ACA69FCA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hr-HR">
                <a:solidFill>
                  <a:schemeClr val="bg1"/>
                </a:solidFill>
                <a:latin typeface="Bookman Old Style"/>
                <a:ea typeface="Segoe UI Black"/>
              </a:rPr>
            </a:br>
            <a:r>
              <a:rPr lang="hr-HR">
                <a:solidFill>
                  <a:schemeClr val="bg1"/>
                </a:solidFill>
                <a:latin typeface="Bookman Old Style"/>
                <a:ea typeface="Segoe UI Black"/>
              </a:rPr>
              <a:t>Morska mačka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0E5819-1D74-5D33-9640-263462BD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18" y="4806819"/>
            <a:ext cx="10515600" cy="4351338"/>
          </a:xfrm>
        </p:spPr>
        <p:txBody>
          <a:bodyPr/>
          <a:lstStyle/>
          <a:p>
            <a:r>
              <a:rPr lang="hr-HR">
                <a:solidFill>
                  <a:schemeClr val="bg1"/>
                </a:solidFill>
                <a:latin typeface="Bookman Old Style" panose="02050604050505020204" pitchFamily="18" charset="0"/>
              </a:rPr>
              <a:t>nema kosti osim hrskavice koja služi kao kralježnica</a:t>
            </a:r>
          </a:p>
          <a:p>
            <a:r>
              <a:rPr lang="hr-HR">
                <a:solidFill>
                  <a:schemeClr val="bg1"/>
                </a:solidFill>
                <a:latin typeface="Bookman Old Style" panose="02050604050505020204" pitchFamily="18" charset="0"/>
              </a:rPr>
              <a:t>podsjeća na morskog psa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191B91E-FB71-0075-69E4-4D9C18D4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632" y="3189161"/>
            <a:ext cx="2496312" cy="1404176"/>
          </a:xfrm>
          <a:prstGeom prst="flowChartTerminator">
            <a:avLst/>
          </a:prstGeom>
        </p:spPr>
      </p:pic>
      <p:sp>
        <p:nvSpPr>
          <p:cNvPr id="7" name="Rezervirano mjesto podnožja 2">
            <a:extLst>
              <a:ext uri="{FF2B5EF4-FFF2-40B4-BE49-F238E27FC236}">
                <a16:creationId xmlns:a16="http://schemas.microsoft.com/office/drawing/2014/main" id="{FCC2A7ED-F2F0-10EB-E76F-19A3B0D7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9" name="Slika 8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ED4912B4-7276-326B-0114-35C27C3BB4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9" t="11511" r="-629" b="-12230"/>
          <a:stretch>
            <a:fillRect/>
          </a:stretch>
        </p:blipFill>
        <p:spPr>
          <a:xfrm>
            <a:off x="9748293" y="5871194"/>
            <a:ext cx="2447639" cy="1082105"/>
          </a:xfrm>
          <a:prstGeom prst="rect">
            <a:avLst/>
          </a:prstGeom>
        </p:spPr>
      </p:pic>
      <p:pic>
        <p:nvPicPr>
          <p:cNvPr id="11" name="Slika 10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59F413E2-8E4F-D046-F04A-619C89DB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9069"/>
            <a:ext cx="3672191" cy="98888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69058C3-57C5-9BB7-2857-7E5A98CEB884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B9CF30DD-2967-84B8-1C0C-724297F303ED}"/>
              </a:ext>
            </a:extLst>
          </p:cNvPr>
          <p:cNvSpPr/>
          <p:nvPr/>
        </p:nvSpPr>
        <p:spPr>
          <a:xfrm>
            <a:off x="-749154" y="-1498758"/>
            <a:ext cx="13054819" cy="73686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4FCA1F77-DBA3-9670-4B04-D79E35EC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8" y="-1313234"/>
            <a:ext cx="6761871" cy="6858000"/>
          </a:xfrm>
          <a:prstGeom prst="rect">
            <a:avLst/>
          </a:prstGeom>
          <a:noFill/>
          <a:effectLst>
            <a:outerShdw blurRad="50800" dist="50800" dir="5400000" sx="99000" sy="990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23369FC7-B8F6-C040-A210-199E3E2D3E60}"/>
              </a:ext>
            </a:extLst>
          </p:cNvPr>
          <p:cNvSpPr/>
          <p:nvPr/>
        </p:nvSpPr>
        <p:spPr>
          <a:xfrm>
            <a:off x="-562708" y="-590843"/>
            <a:ext cx="5992837" cy="4351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1A4AC20-DAE1-9320-3D1B-78AA4CF066C3}"/>
              </a:ext>
            </a:extLst>
          </p:cNvPr>
          <p:cNvSpPr/>
          <p:nvPr/>
        </p:nvSpPr>
        <p:spPr>
          <a:xfrm>
            <a:off x="-288099" y="-375781"/>
            <a:ext cx="5210828" cy="35198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9138897-2B26-ABEA-570F-D1311723D183}"/>
              </a:ext>
            </a:extLst>
          </p:cNvPr>
          <p:cNvSpPr/>
          <p:nvPr/>
        </p:nvSpPr>
        <p:spPr>
          <a:xfrm>
            <a:off x="162838" y="0"/>
            <a:ext cx="4208745" cy="26415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CE5E64-F63A-31BD-8A53-0CD7CC52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76" y="-217743"/>
            <a:ext cx="2681614" cy="1325563"/>
          </a:xfrm>
        </p:spPr>
        <p:txBody>
          <a:bodyPr/>
          <a:lstStyle/>
          <a:p>
            <a:r>
              <a:rPr lang="hr-HR">
                <a:solidFill>
                  <a:schemeClr val="bg1"/>
                </a:solidFill>
                <a:latin typeface="Bookman Old Style" panose="02050604050505020204" pitchFamily="18" charset="0"/>
              </a:rPr>
              <a:t>Priljepak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2304F3-CBC7-B910-D9EB-3CAFD969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78" y="940181"/>
            <a:ext cx="4248543" cy="11737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hr-HR">
                <a:solidFill>
                  <a:schemeClr val="bg1"/>
                </a:solidFill>
                <a:latin typeface="Bookman Old Style" panose="02050604050505020204" pitchFamily="18" charset="0"/>
              </a:rPr>
              <a:t>Puž ili školjka?</a:t>
            </a:r>
          </a:p>
          <a:p>
            <a:pPr marL="0" indent="0">
              <a:buNone/>
            </a:pPr>
            <a:r>
              <a:rPr lang="hr-HR">
                <a:solidFill>
                  <a:schemeClr val="bg1"/>
                </a:solidFill>
                <a:latin typeface="Bookman Old Style" panose="02050604050505020204" pitchFamily="18" charset="0"/>
              </a:rPr>
              <a:t>Mogu obuzdati silu od 10 kg</a:t>
            </a:r>
            <a:endParaRPr lang="hr-HR"/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hr-HR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Rezervirano mjesto podnožja 2">
            <a:extLst>
              <a:ext uri="{FF2B5EF4-FFF2-40B4-BE49-F238E27FC236}">
                <a16:creationId xmlns:a16="http://schemas.microsoft.com/office/drawing/2014/main" id="{680947BE-ACCD-4398-1E62-EB1D260F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13" y="6013768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16" name="Slika 15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49FB1B37-9C25-046A-E31E-23A9D9E5D9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416989" y="5920890"/>
            <a:ext cx="2447639" cy="1082105"/>
          </a:xfrm>
          <a:prstGeom prst="rect">
            <a:avLst/>
          </a:prstGeom>
        </p:spPr>
      </p:pic>
      <p:pic>
        <p:nvPicPr>
          <p:cNvPr id="18" name="Slika 17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0FB0A77A-C688-A1DB-6547-DD35C414C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98" y="5923699"/>
            <a:ext cx="2950723" cy="778120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DE4E6516-7C27-7015-1ADA-42FFA81A7053}"/>
              </a:ext>
            </a:extLst>
          </p:cNvPr>
          <p:cNvSpPr txBox="1"/>
          <p:nvPr/>
        </p:nvSpPr>
        <p:spPr>
          <a:xfrm>
            <a:off x="-448776" y="-1312232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00% Natural Sea Sponges from the Greek Seas">
            <a:extLst>
              <a:ext uri="{FF2B5EF4-FFF2-40B4-BE49-F238E27FC236}">
                <a16:creationId xmlns:a16="http://schemas.microsoft.com/office/drawing/2014/main" id="{3CD80DF9-F517-649D-53AD-BB4548DF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78" y="-9306"/>
            <a:ext cx="6281564" cy="54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09009966-4B5E-9298-1E00-777C5108452C}"/>
              </a:ext>
            </a:extLst>
          </p:cNvPr>
          <p:cNvSpPr/>
          <p:nvPr/>
        </p:nvSpPr>
        <p:spPr>
          <a:xfrm>
            <a:off x="7857" y="1644"/>
            <a:ext cx="5903801" cy="5416860"/>
          </a:xfrm>
          <a:prstGeom prst="rect">
            <a:avLst/>
          </a:prstGeom>
          <a:solidFill>
            <a:srgbClr val="0822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F909D2-E9D2-339E-13F9-EFFF6397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54" y="384929"/>
            <a:ext cx="3700388" cy="1325563"/>
          </a:xfrm>
        </p:spPr>
        <p:txBody>
          <a:bodyPr>
            <a:noAutofit/>
          </a:bodyPr>
          <a:lstStyle/>
          <a:p>
            <a:r>
              <a:rPr lang="hr-HR" sz="5400">
                <a:solidFill>
                  <a:schemeClr val="bg1"/>
                </a:solidFill>
                <a:latin typeface="Segoe UI Black"/>
                <a:ea typeface="Segoe UI Black"/>
              </a:rPr>
              <a:t>Spužve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657F94-2755-501A-F7D8-24DCFB19C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4" y="1584398"/>
            <a:ext cx="5911656" cy="3694016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>
                <a:solidFill>
                  <a:schemeClr val="bg1"/>
                </a:solidFill>
                <a:latin typeface="Segoe UI Black"/>
                <a:ea typeface="Segoe UI Black"/>
              </a:rPr>
              <a:t>žive u svim morima na svijetu</a:t>
            </a:r>
          </a:p>
          <a:p>
            <a:r>
              <a:rPr lang="hr-HR">
                <a:solidFill>
                  <a:schemeClr val="bg1"/>
                </a:solidFill>
                <a:latin typeface="Segoe UI Black"/>
                <a:ea typeface="Segoe UI Black"/>
              </a:rPr>
              <a:t>sastoje se od malih iglica</a:t>
            </a:r>
          </a:p>
          <a:p>
            <a:r>
              <a:rPr lang="hr-HR">
                <a:solidFill>
                  <a:schemeClr val="bg1"/>
                </a:solidFill>
                <a:latin typeface="Segoe UI Black"/>
                <a:ea typeface="Segoe UI Black"/>
              </a:rPr>
              <a:t>bičaste stanice</a:t>
            </a:r>
          </a:p>
          <a:p>
            <a:r>
              <a:rPr lang="hr-HR">
                <a:solidFill>
                  <a:schemeClr val="bg1"/>
                </a:solidFill>
                <a:latin typeface="Segoe UI Black"/>
                <a:ea typeface="Segoe UI Black"/>
              </a:rPr>
              <a:t>žarkih i raznolikih boja</a:t>
            </a:r>
          </a:p>
          <a:p>
            <a:r>
              <a:rPr lang="hr-HR">
                <a:solidFill>
                  <a:schemeClr val="bg1"/>
                </a:solidFill>
                <a:latin typeface="Segoe UI Black"/>
                <a:ea typeface="Segoe UI Black"/>
              </a:rPr>
              <a:t>obična spužva najrasprostranjenija u Jadranskom moru</a:t>
            </a:r>
          </a:p>
          <a:p>
            <a:r>
              <a:rPr lang="hr-HR">
                <a:solidFill>
                  <a:schemeClr val="bg1"/>
                </a:solidFill>
                <a:latin typeface="Segoe UI Black"/>
                <a:ea typeface="Segoe UI Black"/>
              </a:rPr>
              <a:t>velika moć regeneracije</a:t>
            </a:r>
          </a:p>
          <a:p>
            <a:endParaRPr lang="hr-HR">
              <a:solidFill>
                <a:srgbClr val="CC0000"/>
              </a:solidFill>
            </a:endParaRPr>
          </a:p>
        </p:txBody>
      </p:sp>
      <p:sp>
        <p:nvSpPr>
          <p:cNvPr id="7" name="Rezervirano mjesto podnožja 2">
            <a:extLst>
              <a:ext uri="{FF2B5EF4-FFF2-40B4-BE49-F238E27FC236}">
                <a16:creationId xmlns:a16="http://schemas.microsoft.com/office/drawing/2014/main" id="{8E7A0930-E897-5EAA-8A4C-79C77F89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9" name="Slika 8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DC6A888D-80FF-268D-C28F-9D4BF13335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9" t="11511" r="-629" b="-12230"/>
          <a:stretch>
            <a:fillRect/>
          </a:stretch>
        </p:blipFill>
        <p:spPr>
          <a:xfrm>
            <a:off x="9292664" y="5776926"/>
            <a:ext cx="2447639" cy="1082105"/>
          </a:xfrm>
          <a:prstGeom prst="rect">
            <a:avLst/>
          </a:prstGeom>
        </p:spPr>
      </p:pic>
      <p:pic>
        <p:nvPicPr>
          <p:cNvPr id="11" name="Slika 10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ECF47B06-18BE-C1AA-F828-B00A80E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03" y="5873832"/>
            <a:ext cx="2950723" cy="77812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2D334E2-0CCD-737F-7C4B-D84B4FBF375F}"/>
              </a:ext>
            </a:extLst>
          </p:cNvPr>
          <p:cNvSpPr txBox="1"/>
          <p:nvPr/>
        </p:nvSpPr>
        <p:spPr>
          <a:xfrm>
            <a:off x="-32425" y="117500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2CC3B21-049C-AA40-D5D9-2E5B8E81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1" y="109979"/>
            <a:ext cx="9542888" cy="53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04AF557-15E8-4912-E4AC-9473F892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>
                <a:latin typeface="Segoe UI Black"/>
                <a:ea typeface="Segoe UI Black"/>
              </a:rPr>
            </a:br>
            <a:r>
              <a:rPr lang="hr-HR">
                <a:latin typeface="Segoe UI Black"/>
                <a:ea typeface="Segoe UI Black"/>
              </a:rPr>
              <a:t>Morski ježinac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2F7117-410F-99CC-87C3-E4818FD7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latin typeface="Segoe UI Black" panose="020B0A02040204020203" pitchFamily="34" charset="0"/>
                <a:ea typeface="Segoe UI Black" panose="020B0A02040204020203" pitchFamily="34" charset="0"/>
              </a:rPr>
              <a:t>različite vrste bodlji</a:t>
            </a:r>
          </a:p>
          <a:p>
            <a:r>
              <a:rPr lang="hr-HR">
                <a:latin typeface="Segoe UI Black" panose="020B0A02040204020203" pitchFamily="34" charset="0"/>
                <a:ea typeface="Segoe UI Black" panose="020B0A02040204020203" pitchFamily="34" charset="0"/>
              </a:rPr>
              <a:t>ženke se kite</a:t>
            </a:r>
          </a:p>
        </p:txBody>
      </p:sp>
      <p:pic>
        <p:nvPicPr>
          <p:cNvPr id="2050" name="Picture 2" descr="Čime se hrani morski jež? Top 13 zanimljivosti o ježincu">
            <a:extLst>
              <a:ext uri="{FF2B5EF4-FFF2-40B4-BE49-F238E27FC236}">
                <a16:creationId xmlns:a16="http://schemas.microsoft.com/office/drawing/2014/main" id="{20383CC8-2E35-3C33-73B1-7A9EB0C7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927" y="3717769"/>
            <a:ext cx="2810607" cy="1887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C8E36128-87D2-9417-A9B6-7B2B39E9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13159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8" name="Slika 7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D04C579D-5A44-4E35-CA4C-FD5C935123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9" t="11511" r="-629" b="-12230"/>
          <a:stretch>
            <a:fillRect/>
          </a:stretch>
        </p:blipFill>
        <p:spPr>
          <a:xfrm>
            <a:off x="9748293" y="5871194"/>
            <a:ext cx="2447639" cy="1082105"/>
          </a:xfrm>
          <a:prstGeom prst="rect">
            <a:avLst/>
          </a:prstGeom>
        </p:spPr>
      </p:pic>
      <p:pic>
        <p:nvPicPr>
          <p:cNvPr id="10" name="Slika 9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BCF5DC3D-12EA-DC80-D980-36C2E19C5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4" y="6023090"/>
            <a:ext cx="2950723" cy="77812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18C301A-EB30-C876-FBBD-9D33DB750092}"/>
              </a:ext>
            </a:extLst>
          </p:cNvPr>
          <p:cNvSpPr txBox="1"/>
          <p:nvPr/>
        </p:nvSpPr>
        <p:spPr>
          <a:xfrm>
            <a:off x="1413018" y="243191"/>
            <a:ext cx="91870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te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stoga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unija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može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biti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solidFill>
                  <a:schemeClr val="bg1"/>
                </a:solidFill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solidFill>
                  <a:schemeClr val="bg1"/>
                </a:solidFill>
                <a:latin typeface="Aptos"/>
                <a:ea typeface="Aptos"/>
                <a:cs typeface="Aptos"/>
              </a:rPr>
              <a:t>njih</a:t>
            </a:r>
            <a:r>
              <a:rPr lang="en-US">
                <a:solidFill>
                  <a:schemeClr val="bg1"/>
                </a:solidFill>
                <a:latin typeface="Aptos"/>
                <a:ea typeface="Aptos"/>
                <a:cs typeface="Aptos"/>
              </a:rPr>
              <a:t>."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BAD12C-D825-F726-6D73-A3D77CCF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352"/>
            <a:ext cx="10515600" cy="1325563"/>
          </a:xfrm>
        </p:spPr>
        <p:txBody>
          <a:bodyPr/>
          <a:lstStyle/>
          <a:p>
            <a:r>
              <a:rPr lang="hr-HR"/>
              <a:t>Rakovica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B83590-CB46-C7A9-A0CC-43CF54A1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/>
              <a:t>Bodljikave noge i srcoliki trup.</a:t>
            </a:r>
          </a:p>
          <a:p>
            <a:pPr marL="0" indent="0">
              <a:buNone/>
            </a:pPr>
            <a:r>
              <a:rPr lang="hr-HR"/>
              <a:t>Imamo malu bebu!</a:t>
            </a:r>
          </a:p>
          <a:p>
            <a:pPr marL="0" indent="0">
              <a:buNone/>
            </a:pPr>
            <a:r>
              <a:rPr lang="hr-HR"/>
              <a:t>Krv im postane plava u dodiru s kisikom.</a:t>
            </a:r>
          </a:p>
        </p:txBody>
      </p:sp>
      <p:pic>
        <p:nvPicPr>
          <p:cNvPr id="7170" name="Picture 2" descr="LOVOSTAJ NA RAKOVE Velika rakovica ujedno je i zaštićena vrsta | | Morski HR">
            <a:extLst>
              <a:ext uri="{FF2B5EF4-FFF2-40B4-BE49-F238E27FC236}">
                <a16:creationId xmlns:a16="http://schemas.microsoft.com/office/drawing/2014/main" id="{03802B21-8BE8-CD0D-D007-CEBA9122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51" y="940147"/>
            <a:ext cx="4394993" cy="36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65A44702-6D9C-8EE9-486E-0528BE2F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253" y="5939224"/>
            <a:ext cx="4114800" cy="608316"/>
          </a:xfrm>
        </p:spPr>
        <p:txBody>
          <a:bodyPr/>
          <a:lstStyle/>
          <a:p>
            <a:r>
              <a:rPr lang="hr-HR" sz="2800" b="1">
                <a:solidFill>
                  <a:schemeClr val="accent1"/>
                </a:solidFill>
              </a:rPr>
              <a:t>SeaGUARD</a:t>
            </a:r>
          </a:p>
        </p:txBody>
      </p:sp>
      <p:pic>
        <p:nvPicPr>
          <p:cNvPr id="8" name="Slika 7" descr="Slika na kojoj se prikazuje grafika, Font, grafički dizajn, snimka zaslona&#10;&#10;Sadržaj generiran uz AI možda nije točan.">
            <a:extLst>
              <a:ext uri="{FF2B5EF4-FFF2-40B4-BE49-F238E27FC236}">
                <a16:creationId xmlns:a16="http://schemas.microsoft.com/office/drawing/2014/main" id="{DD66DB30-099A-6148-B49C-5144EE99F3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" t="11511" r="-629" b="-12230"/>
          <a:stretch>
            <a:fillRect/>
          </a:stretch>
        </p:blipFill>
        <p:spPr>
          <a:xfrm>
            <a:off x="9557793" y="5705542"/>
            <a:ext cx="2447639" cy="1082105"/>
          </a:xfrm>
          <a:prstGeom prst="rect">
            <a:avLst/>
          </a:prstGeom>
        </p:spPr>
      </p:pic>
      <p:pic>
        <p:nvPicPr>
          <p:cNvPr id="10" name="Slika 9" descr="Slika na kojoj se prikazuje tekst, Font, snimka zaslona, logotip&#10;&#10;Sadržaj generiran uz AI možda nije točan.">
            <a:extLst>
              <a:ext uri="{FF2B5EF4-FFF2-40B4-BE49-F238E27FC236}">
                <a16:creationId xmlns:a16="http://schemas.microsoft.com/office/drawing/2014/main" id="{F0EFCDD9-1EF4-015E-C95B-6B391D87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85" y="5857438"/>
            <a:ext cx="2950723" cy="77812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033D3529-32FA-E6EF-5530-BDAD53935F62}"/>
              </a:ext>
            </a:extLst>
          </p:cNvPr>
          <p:cNvSpPr txBox="1"/>
          <p:nvPr/>
        </p:nvSpPr>
        <p:spPr>
          <a:xfrm>
            <a:off x="-32425" y="243191"/>
            <a:ext cx="12313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err="1">
                <a:latin typeface="Aptos"/>
                <a:ea typeface="Aptos"/>
                <a:cs typeface="Aptos"/>
              </a:rPr>
              <a:t>Financirano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sredstvima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. Izneseni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autora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odražavaju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nužno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stavove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i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mišljenja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te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stoga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Europska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unija</a:t>
            </a:r>
            <a:r>
              <a:rPr lang="en-US" i="1">
                <a:latin typeface="Aptos"/>
                <a:ea typeface="Aptos"/>
                <a:cs typeface="Aptos"/>
              </a:rPr>
              <a:t> ne </a:t>
            </a:r>
            <a:r>
              <a:rPr lang="en-US" i="1" err="1">
                <a:latin typeface="Aptos"/>
                <a:ea typeface="Aptos"/>
                <a:cs typeface="Aptos"/>
              </a:rPr>
              <a:t>može</a:t>
            </a:r>
            <a:r>
              <a:rPr lang="en-US" i="1">
                <a:latin typeface="Aptos"/>
                <a:ea typeface="Aptos"/>
                <a:cs typeface="Aptos"/>
              </a:rPr>
              <a:t> </a:t>
            </a:r>
            <a:r>
              <a:rPr lang="en-US" i="1" err="1">
                <a:latin typeface="Aptos"/>
                <a:ea typeface="Aptos"/>
                <a:cs typeface="Aptos"/>
              </a:rPr>
              <a:t>biti</a:t>
            </a:r>
            <a:r>
              <a:rPr lang="en-US" i="1">
                <a:latin typeface="Aptos"/>
                <a:ea typeface="Aptos"/>
                <a:cs typeface="Aptos"/>
              </a:rPr>
              <a:t>  </a:t>
            </a:r>
            <a:r>
              <a:rPr lang="en-US" i="1" err="1">
                <a:latin typeface="Aptos"/>
                <a:ea typeface="Aptos"/>
                <a:cs typeface="Aptos"/>
              </a:rPr>
              <a:t>odgovorna</a:t>
            </a:r>
            <a:r>
              <a:rPr lang="en-US" i="1">
                <a:latin typeface="Aptos"/>
                <a:ea typeface="Aptos"/>
                <a:cs typeface="Aptos"/>
              </a:rPr>
              <a:t> za </a:t>
            </a:r>
            <a:r>
              <a:rPr lang="en-US" i="1" err="1">
                <a:latin typeface="Aptos"/>
                <a:ea typeface="Aptos"/>
                <a:cs typeface="Aptos"/>
              </a:rPr>
              <a:t>njih</a:t>
            </a:r>
            <a:r>
              <a:rPr lang="en-US">
                <a:latin typeface="Aptos"/>
                <a:ea typeface="Aptos"/>
                <a:cs typeface="Aptos"/>
              </a:rPr>
              <a:t>."</a:t>
            </a:r>
            <a:endParaRPr lang="en-US"/>
          </a:p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7710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1515a5e-cc76-4589-848d-84be4eb9734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2DA3B89D698438D74E04D0BB1FA5A" ma:contentTypeVersion="6" ma:contentTypeDescription="Create a new document." ma:contentTypeScope="" ma:versionID="7cbc4037ea95b2e77fe04c6c5c274493">
  <xsd:schema xmlns:xsd="http://www.w3.org/2001/XMLSchema" xmlns:xs="http://www.w3.org/2001/XMLSchema" xmlns:p="http://schemas.microsoft.com/office/2006/metadata/properties" xmlns:ns3="71515a5e-cc76-4589-848d-84be4eb97340" targetNamespace="http://schemas.microsoft.com/office/2006/metadata/properties" ma:root="true" ma:fieldsID="9f7b7c3c2819bd26abba5a50ed9c88fb" ns3:_="">
    <xsd:import namespace="71515a5e-cc76-4589-848d-84be4eb973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15a5e-cc76-4589-848d-84be4eb973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333BB-E2C7-46D5-AC7B-959F4AE0E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841FA-8486-4D72-A8EE-553BB975D857}">
  <ds:schemaRefs>
    <ds:schemaRef ds:uri="71515a5e-cc76-4589-848d-84be4eb973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DCEB2B-437B-4B42-8C70-0FF655C41AB4}">
  <ds:schemaRefs>
    <ds:schemaRef ds:uri="71515a5e-cc76-4589-848d-84be4eb973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Mikroskopiranje</vt:lpstr>
      <vt:lpstr>Volak</vt:lpstr>
      <vt:lpstr>                                         Puž                                                 ogrc                                               </vt:lpstr>
      <vt:lpstr>Raža(jajašca)</vt:lpstr>
      <vt:lpstr> Morska mačka</vt:lpstr>
      <vt:lpstr>Priljepak</vt:lpstr>
      <vt:lpstr>Spužve</vt:lpstr>
      <vt:lpstr> Morski ježinac</vt:lpstr>
      <vt:lpstr>Rakovica</vt:lpstr>
      <vt:lpstr> Vodeni kesten </vt:lpstr>
      <vt:lpstr> Morski vitičari</vt:lpstr>
      <vt:lpstr> Dagnje:</vt:lpstr>
      <vt:lpstr>   Kunjka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Basta</dc:creator>
  <cp:revision>4</cp:revision>
  <dcterms:created xsi:type="dcterms:W3CDTF">2026-04-19T14:53:12Z</dcterms:created>
  <dcterms:modified xsi:type="dcterms:W3CDTF">2026-06-15T08:35:16Z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0x010100A4A2DA3B89D698438D74E04D0BB1FA5A</vt:lpwstr>
  </property>
</Properties>
</file>